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0" autoAdjust="0"/>
    <p:restoredTop sz="94660"/>
  </p:normalViewPr>
  <p:slideViewPr>
    <p:cSldViewPr snapToGrid="0">
      <p:cViewPr>
        <p:scale>
          <a:sx n="75" d="100"/>
          <a:sy n="75" d="100"/>
        </p:scale>
        <p:origin x="307"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275284"/>
            <a:ext cx="7627382" cy="1967151"/>
          </a:xfrm>
          <a:prstGeom prst="rect">
            <a:avLst/>
          </a:prstGeom>
          <a:noFill/>
          <a:ln/>
        </p:spPr>
        <p:txBody>
          <a:bodyPr wrap="square" lIns="0" tIns="0" rIns="0" bIns="0" rtlCol="0" anchor="t"/>
          <a:lstStyle/>
          <a:p>
            <a:pPr marL="0" indent="0">
              <a:lnSpc>
                <a:spcPts val="7700"/>
              </a:lnSpc>
              <a:buNone/>
            </a:pPr>
            <a:r>
              <a:rPr lang="en-US" sz="6150" b="1" dirty="0">
                <a:solidFill>
                  <a:srgbClr val="9998FF"/>
                </a:solidFill>
                <a:latin typeface="Barlow" pitchFamily="34" charset="0"/>
                <a:ea typeface="Barlow" pitchFamily="34" charset="-122"/>
                <a:cs typeface="Barlow" pitchFamily="34" charset="-120"/>
              </a:rPr>
              <a:t>Introduction to Disaster Management</a:t>
            </a:r>
            <a:endParaRPr lang="en-US" sz="6150" dirty="0"/>
          </a:p>
        </p:txBody>
      </p:sp>
      <p:sp>
        <p:nvSpPr>
          <p:cNvPr id="4" name="Text 1"/>
          <p:cNvSpPr/>
          <p:nvPr/>
        </p:nvSpPr>
        <p:spPr>
          <a:xfrm>
            <a:off x="6244709" y="4567357"/>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Disaster management is a complex and multifaceted field that encompasses a range of activities aimed at mitigating the impact of natural and man-made disasters. It involves preparedness, response, and recovery phases.</a:t>
            </a:r>
            <a:endParaRPr lang="en-US" sz="1700" dirty="0"/>
          </a:p>
        </p:txBody>
      </p:sp>
      <p:sp>
        <p:nvSpPr>
          <p:cNvPr id="21" name="TextBox 20">
            <a:extLst>
              <a:ext uri="{FF2B5EF4-FFF2-40B4-BE49-F238E27FC236}">
                <a16:creationId xmlns:a16="http://schemas.microsoft.com/office/drawing/2014/main" id="{97B6AB9B-F64D-0154-A1EB-4BF167D17996}"/>
              </a:ext>
            </a:extLst>
          </p:cNvPr>
          <p:cNvSpPr txBox="1"/>
          <p:nvPr/>
        </p:nvSpPr>
        <p:spPr>
          <a:xfrm>
            <a:off x="12700000" y="7583269"/>
            <a:ext cx="1788160" cy="646331"/>
          </a:xfrm>
          <a:prstGeom prst="rect">
            <a:avLst/>
          </a:prstGeom>
          <a:solidFill>
            <a:schemeClr val="accent3"/>
          </a:solidFill>
        </p:spPr>
        <p:txBody>
          <a:bodyPr wrap="square" rtlCol="0">
            <a:spAutoFit/>
          </a:bodyPr>
          <a:lstStyle/>
          <a:p>
            <a:pPr algn="ctr"/>
            <a:r>
              <a:rPr lang="en-IN" i="1" dirty="0"/>
              <a:t>Prepared By Yash Tripathi &amp; Group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024295"/>
            <a:ext cx="6627138"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Types of Natural Disasters</a:t>
            </a:r>
            <a:endParaRPr lang="en-US" sz="4450" dirty="0"/>
          </a:p>
        </p:txBody>
      </p:sp>
      <p:sp>
        <p:nvSpPr>
          <p:cNvPr id="4" name="Shape 1"/>
          <p:cNvSpPr/>
          <p:nvPr/>
        </p:nvSpPr>
        <p:spPr>
          <a:xfrm>
            <a:off x="758309" y="230564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941427" y="2378273"/>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6" name="Text 3"/>
          <p:cNvSpPr/>
          <p:nvPr/>
        </p:nvSpPr>
        <p:spPr>
          <a:xfrm>
            <a:off x="1462326" y="230564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Earthquakes</a:t>
            </a:r>
            <a:endParaRPr lang="en-US" sz="2200" dirty="0"/>
          </a:p>
        </p:txBody>
      </p:sp>
      <p:sp>
        <p:nvSpPr>
          <p:cNvPr id="7" name="Text 4"/>
          <p:cNvSpPr/>
          <p:nvPr/>
        </p:nvSpPr>
        <p:spPr>
          <a:xfrm>
            <a:off x="1462326" y="2791778"/>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Earthquakes are sudden and violent shifts in the Earth's crust, causing widespread damage and loss of life.</a:t>
            </a:r>
            <a:endParaRPr lang="en-US" sz="1700" dirty="0"/>
          </a:p>
        </p:txBody>
      </p:sp>
      <p:sp>
        <p:nvSpPr>
          <p:cNvPr id="8" name="Shape 5"/>
          <p:cNvSpPr/>
          <p:nvPr/>
        </p:nvSpPr>
        <p:spPr>
          <a:xfrm>
            <a:off x="4680347" y="230564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4828223" y="2378273"/>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0" name="Text 7"/>
          <p:cNvSpPr/>
          <p:nvPr/>
        </p:nvSpPr>
        <p:spPr>
          <a:xfrm>
            <a:off x="5384363" y="230564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Floods</a:t>
            </a:r>
            <a:endParaRPr lang="en-US" sz="2200" dirty="0"/>
          </a:p>
        </p:txBody>
      </p:sp>
      <p:sp>
        <p:nvSpPr>
          <p:cNvPr id="11" name="Text 8"/>
          <p:cNvSpPr/>
          <p:nvPr/>
        </p:nvSpPr>
        <p:spPr>
          <a:xfrm>
            <a:off x="5384363" y="2791778"/>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Floods occur when rivers or other bodies of water overflow their banks, inundating surrounding areas.</a:t>
            </a:r>
            <a:endParaRPr lang="en-US" sz="1700" dirty="0"/>
          </a:p>
        </p:txBody>
      </p:sp>
      <p:sp>
        <p:nvSpPr>
          <p:cNvPr id="12" name="Shape 9"/>
          <p:cNvSpPr/>
          <p:nvPr/>
        </p:nvSpPr>
        <p:spPr>
          <a:xfrm>
            <a:off x="758309" y="49856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3" name="Text 10"/>
          <p:cNvSpPr/>
          <p:nvPr/>
        </p:nvSpPr>
        <p:spPr>
          <a:xfrm>
            <a:off x="909638" y="5058251"/>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3</a:t>
            </a:r>
            <a:endParaRPr lang="en-US" sz="2650" dirty="0"/>
          </a:p>
        </p:txBody>
      </p:sp>
      <p:sp>
        <p:nvSpPr>
          <p:cNvPr id="14" name="Text 11"/>
          <p:cNvSpPr/>
          <p:nvPr/>
        </p:nvSpPr>
        <p:spPr>
          <a:xfrm>
            <a:off x="1462326" y="498562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Wildfires</a:t>
            </a:r>
            <a:endParaRPr lang="en-US" sz="2200" dirty="0"/>
          </a:p>
        </p:txBody>
      </p:sp>
      <p:sp>
        <p:nvSpPr>
          <p:cNvPr id="15" name="Text 12"/>
          <p:cNvSpPr/>
          <p:nvPr/>
        </p:nvSpPr>
        <p:spPr>
          <a:xfrm>
            <a:off x="1462326" y="5471755"/>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Wildfires are uncontrolled blazes that spread rapidly, consuming vegetation and structures.</a:t>
            </a:r>
            <a:endParaRPr lang="en-US" sz="1700" dirty="0"/>
          </a:p>
        </p:txBody>
      </p:sp>
      <p:sp>
        <p:nvSpPr>
          <p:cNvPr id="16" name="Shape 13"/>
          <p:cNvSpPr/>
          <p:nvPr/>
        </p:nvSpPr>
        <p:spPr>
          <a:xfrm>
            <a:off x="4680347" y="49856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7" name="Text 14"/>
          <p:cNvSpPr/>
          <p:nvPr/>
        </p:nvSpPr>
        <p:spPr>
          <a:xfrm>
            <a:off x="4820603" y="5058251"/>
            <a:ext cx="206931"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4</a:t>
            </a:r>
            <a:endParaRPr lang="en-US" sz="2650" dirty="0"/>
          </a:p>
        </p:txBody>
      </p:sp>
      <p:sp>
        <p:nvSpPr>
          <p:cNvPr id="18" name="Text 15"/>
          <p:cNvSpPr/>
          <p:nvPr/>
        </p:nvSpPr>
        <p:spPr>
          <a:xfrm>
            <a:off x="5384363" y="498562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Hurricanes</a:t>
            </a:r>
            <a:endParaRPr lang="en-US" sz="2200" dirty="0"/>
          </a:p>
        </p:txBody>
      </p:sp>
      <p:sp>
        <p:nvSpPr>
          <p:cNvPr id="19" name="Text 16"/>
          <p:cNvSpPr/>
          <p:nvPr/>
        </p:nvSpPr>
        <p:spPr>
          <a:xfrm>
            <a:off x="5384363" y="5471755"/>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Hurricanes are intense storms with high winds, heavy rainfall, and storm surges that can cause catastrophic damage.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326838"/>
            <a:ext cx="7627382" cy="1967151"/>
          </a:xfrm>
          <a:prstGeom prst="rect">
            <a:avLst/>
          </a:prstGeom>
          <a:noFill/>
          <a:ln/>
        </p:spPr>
        <p:txBody>
          <a:bodyPr wrap="square" lIns="0" tIns="0" rIns="0" bIns="0" rtlCol="0" anchor="t"/>
          <a:lstStyle/>
          <a:p>
            <a:pPr marL="0" indent="0">
              <a:lnSpc>
                <a:spcPts val="7700"/>
              </a:lnSpc>
              <a:buNone/>
            </a:pPr>
            <a:r>
              <a:rPr lang="en-US" sz="6150" b="1" dirty="0">
                <a:solidFill>
                  <a:srgbClr val="9998FF"/>
                </a:solidFill>
                <a:latin typeface="Barlow" pitchFamily="34" charset="0"/>
                <a:ea typeface="Barlow" pitchFamily="34" charset="-122"/>
                <a:cs typeface="Barlow" pitchFamily="34" charset="-120"/>
              </a:rPr>
              <a:t>Disaster Response Coordination App</a:t>
            </a:r>
            <a:endParaRPr lang="en-US" sz="6150" dirty="0"/>
          </a:p>
        </p:txBody>
      </p:sp>
      <p:sp>
        <p:nvSpPr>
          <p:cNvPr id="4" name="Text 1"/>
          <p:cNvSpPr/>
          <p:nvPr/>
        </p:nvSpPr>
        <p:spPr>
          <a:xfrm>
            <a:off x="6244709" y="4618911"/>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app helps communities respond to emergencies efficiently by coordinating resources and connecting people with information.</a:t>
            </a:r>
            <a:endParaRPr lang="en-US" sz="1700" dirty="0"/>
          </a:p>
        </p:txBody>
      </p:sp>
      <p:sp>
        <p:nvSpPr>
          <p:cNvPr id="5" name="Text 2"/>
          <p:cNvSpPr/>
          <p:nvPr/>
        </p:nvSpPr>
        <p:spPr>
          <a:xfrm>
            <a:off x="6244709" y="5556052"/>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8" name="TextBox 7">
            <a:extLst>
              <a:ext uri="{FF2B5EF4-FFF2-40B4-BE49-F238E27FC236}">
                <a16:creationId xmlns:a16="http://schemas.microsoft.com/office/drawing/2014/main" id="{14903D37-52FF-488D-8596-AE819F760E66}"/>
              </a:ext>
            </a:extLst>
          </p:cNvPr>
          <p:cNvSpPr txBox="1"/>
          <p:nvPr/>
        </p:nvSpPr>
        <p:spPr>
          <a:xfrm>
            <a:off x="12649200" y="7437121"/>
            <a:ext cx="1818640" cy="646331"/>
          </a:xfrm>
          <a:prstGeom prst="rect">
            <a:avLst/>
          </a:prstGeom>
          <a:solidFill>
            <a:schemeClr val="tx1">
              <a:lumMod val="50000"/>
              <a:lumOff val="50000"/>
            </a:schemeClr>
          </a:solidFill>
        </p:spPr>
        <p:txBody>
          <a:bodyPr wrap="square" rtlCol="0">
            <a:spAutoFit/>
          </a:bodyPr>
          <a:lstStyle/>
          <a:p>
            <a:pPr algn="ctr"/>
            <a:r>
              <a:rPr lang="en-IN" i="1" dirty="0"/>
              <a:t>Prepared By Yash Tripathi &amp; Group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820823"/>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Key Features</a:t>
            </a:r>
            <a:endParaRPr lang="en-US" sz="4450" dirty="0"/>
          </a:p>
        </p:txBody>
      </p:sp>
      <p:sp>
        <p:nvSpPr>
          <p:cNvPr id="3" name="Shape 1"/>
          <p:cNvSpPr/>
          <p:nvPr/>
        </p:nvSpPr>
        <p:spPr>
          <a:xfrm>
            <a:off x="758309" y="2966799"/>
            <a:ext cx="4226838" cy="1959412"/>
          </a:xfrm>
          <a:prstGeom prst="roundRect">
            <a:avLst>
              <a:gd name="adj" fmla="val 9952"/>
            </a:avLst>
          </a:prstGeom>
          <a:solidFill>
            <a:srgbClr val="282C32"/>
          </a:solidFill>
          <a:ln/>
          <a:effectLst>
            <a:outerShdw blurRad="53340" dist="26670" dir="13500000" algn="bl" rotWithShape="0">
              <a:srgbClr val="FFFFFF">
                <a:alpha val="10000"/>
              </a:srgbClr>
            </a:outerShdw>
          </a:effectLst>
        </p:spPr>
      </p:sp>
      <p:sp>
        <p:nvSpPr>
          <p:cNvPr id="4" name="Text 2"/>
          <p:cNvSpPr/>
          <p:nvPr/>
        </p:nvSpPr>
        <p:spPr>
          <a:xfrm>
            <a:off x="974884" y="3183374"/>
            <a:ext cx="3693795"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Real-Time Incident Reporting</a:t>
            </a:r>
            <a:endParaRPr lang="en-US" sz="2200" dirty="0"/>
          </a:p>
        </p:txBody>
      </p:sp>
      <p:sp>
        <p:nvSpPr>
          <p:cNvPr id="5" name="Text 3"/>
          <p:cNvSpPr/>
          <p:nvPr/>
        </p:nvSpPr>
        <p:spPr>
          <a:xfrm>
            <a:off x="974884" y="3669506"/>
            <a:ext cx="3793688"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Report emergencies and provide updates.</a:t>
            </a:r>
            <a:endParaRPr lang="en-US" sz="1700" dirty="0"/>
          </a:p>
        </p:txBody>
      </p:sp>
      <p:sp>
        <p:nvSpPr>
          <p:cNvPr id="6" name="Shape 4"/>
          <p:cNvSpPr/>
          <p:nvPr/>
        </p:nvSpPr>
        <p:spPr>
          <a:xfrm>
            <a:off x="5201722" y="2966799"/>
            <a:ext cx="4226838" cy="1959412"/>
          </a:xfrm>
          <a:prstGeom prst="roundRect">
            <a:avLst>
              <a:gd name="adj" fmla="val 9952"/>
            </a:avLst>
          </a:prstGeom>
          <a:solidFill>
            <a:srgbClr val="282C32"/>
          </a:solidFill>
          <a:ln/>
          <a:effectLst>
            <a:outerShdw blurRad="53340" dist="26670" dir="13500000" algn="bl" rotWithShape="0">
              <a:srgbClr val="FFFFFF">
                <a:alpha val="10000"/>
              </a:srgbClr>
            </a:outerShdw>
          </a:effectLst>
        </p:spPr>
      </p:sp>
      <p:sp>
        <p:nvSpPr>
          <p:cNvPr id="7" name="Text 5"/>
          <p:cNvSpPr/>
          <p:nvPr/>
        </p:nvSpPr>
        <p:spPr>
          <a:xfrm>
            <a:off x="5418296" y="3183374"/>
            <a:ext cx="3147655"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Communication Platform</a:t>
            </a:r>
            <a:endParaRPr lang="en-US" sz="2200" dirty="0"/>
          </a:p>
        </p:txBody>
      </p:sp>
      <p:sp>
        <p:nvSpPr>
          <p:cNvPr id="8" name="Text 6"/>
          <p:cNvSpPr/>
          <p:nvPr/>
        </p:nvSpPr>
        <p:spPr>
          <a:xfrm>
            <a:off x="5418296" y="3669506"/>
            <a:ext cx="3793688"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Secure communication for responders, volunteers, and the community.</a:t>
            </a:r>
            <a:endParaRPr lang="en-US" sz="1700" dirty="0"/>
          </a:p>
        </p:txBody>
      </p:sp>
      <p:sp>
        <p:nvSpPr>
          <p:cNvPr id="9" name="Shape 7"/>
          <p:cNvSpPr/>
          <p:nvPr/>
        </p:nvSpPr>
        <p:spPr>
          <a:xfrm>
            <a:off x="9645134" y="2966799"/>
            <a:ext cx="4226838" cy="1959412"/>
          </a:xfrm>
          <a:prstGeom prst="roundRect">
            <a:avLst>
              <a:gd name="adj" fmla="val 9952"/>
            </a:avLst>
          </a:prstGeom>
          <a:solidFill>
            <a:srgbClr val="282C32"/>
          </a:solidFill>
          <a:ln/>
          <a:effectLst>
            <a:outerShdw blurRad="53340" dist="26670" dir="13500000" algn="bl" rotWithShape="0">
              <a:srgbClr val="FFFFFF">
                <a:alpha val="10000"/>
              </a:srgbClr>
            </a:outerShdw>
          </a:effectLst>
        </p:spPr>
      </p:sp>
      <p:sp>
        <p:nvSpPr>
          <p:cNvPr id="10" name="Text 8"/>
          <p:cNvSpPr/>
          <p:nvPr/>
        </p:nvSpPr>
        <p:spPr>
          <a:xfrm>
            <a:off x="9861709" y="318337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Resource Mapping</a:t>
            </a:r>
            <a:endParaRPr lang="en-US" sz="2200" dirty="0"/>
          </a:p>
        </p:txBody>
      </p:sp>
      <p:sp>
        <p:nvSpPr>
          <p:cNvPr id="11" name="Text 9"/>
          <p:cNvSpPr/>
          <p:nvPr/>
        </p:nvSpPr>
        <p:spPr>
          <a:xfrm>
            <a:off x="9861709" y="3669506"/>
            <a:ext cx="3793688"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Visualize resource and personnel locations.</a:t>
            </a:r>
            <a:endParaRPr lang="en-US" sz="1700" dirty="0"/>
          </a:p>
        </p:txBody>
      </p:sp>
      <p:sp>
        <p:nvSpPr>
          <p:cNvPr id="12" name="Shape 10"/>
          <p:cNvSpPr/>
          <p:nvPr/>
        </p:nvSpPr>
        <p:spPr>
          <a:xfrm>
            <a:off x="758309" y="5142786"/>
            <a:ext cx="13113782" cy="1265992"/>
          </a:xfrm>
          <a:prstGeom prst="roundRect">
            <a:avLst>
              <a:gd name="adj" fmla="val 15403"/>
            </a:avLst>
          </a:prstGeom>
          <a:solidFill>
            <a:srgbClr val="282C32"/>
          </a:solidFill>
          <a:ln/>
          <a:effectLst>
            <a:outerShdw blurRad="53340" dist="26670" dir="13500000" algn="bl" rotWithShape="0">
              <a:srgbClr val="FFFFFF">
                <a:alpha val="10000"/>
              </a:srgbClr>
            </a:outerShdw>
          </a:effectLst>
        </p:spPr>
      </p:sp>
      <p:sp>
        <p:nvSpPr>
          <p:cNvPr id="13" name="Text 11"/>
          <p:cNvSpPr/>
          <p:nvPr/>
        </p:nvSpPr>
        <p:spPr>
          <a:xfrm>
            <a:off x="974884" y="5359360"/>
            <a:ext cx="2912031"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Volunteer Coordination</a:t>
            </a:r>
            <a:endParaRPr lang="en-US" sz="2200" dirty="0"/>
          </a:p>
        </p:txBody>
      </p:sp>
      <p:sp>
        <p:nvSpPr>
          <p:cNvPr id="14" name="Text 12"/>
          <p:cNvSpPr/>
          <p:nvPr/>
        </p:nvSpPr>
        <p:spPr>
          <a:xfrm>
            <a:off x="974884" y="5845493"/>
            <a:ext cx="12680633"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Organize and mobilize volunteers for tasks.</a:t>
            </a:r>
            <a:endParaRPr lang="en-US" sz="1700" dirty="0"/>
          </a:p>
        </p:txBody>
      </p:sp>
      <p:sp>
        <p:nvSpPr>
          <p:cNvPr id="20" name="TextBox 19">
            <a:extLst>
              <a:ext uri="{FF2B5EF4-FFF2-40B4-BE49-F238E27FC236}">
                <a16:creationId xmlns:a16="http://schemas.microsoft.com/office/drawing/2014/main" id="{43D0AFFA-CAF1-C0AF-AFB2-715564EFBDA0}"/>
              </a:ext>
            </a:extLst>
          </p:cNvPr>
          <p:cNvSpPr txBox="1"/>
          <p:nvPr/>
        </p:nvSpPr>
        <p:spPr>
          <a:xfrm>
            <a:off x="12712422" y="7306270"/>
            <a:ext cx="1859280" cy="923330"/>
          </a:xfrm>
          <a:prstGeom prst="rect">
            <a:avLst/>
          </a:prstGeom>
          <a:solidFill>
            <a:schemeClr val="tx1">
              <a:lumMod val="50000"/>
              <a:lumOff val="50000"/>
            </a:schemeClr>
          </a:solidFill>
        </p:spPr>
        <p:txBody>
          <a:bodyPr wrap="square" rtlCol="0">
            <a:spAutoFit/>
          </a:bodyPr>
          <a:lstStyle/>
          <a:p>
            <a:pPr algn="ctr"/>
            <a:r>
              <a:rPr lang="en-IN" i="1" dirty="0"/>
              <a:t>Prepared By Yash Tripathi &amp; Group</a:t>
            </a:r>
          </a:p>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86059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Technologies Used</a:t>
            </a:r>
            <a:endParaRPr lang="en-US" sz="4450" dirty="0"/>
          </a:p>
        </p:txBody>
      </p:sp>
      <p:sp>
        <p:nvSpPr>
          <p:cNvPr id="4" name="Shape 1"/>
          <p:cNvSpPr/>
          <p:nvPr/>
        </p:nvSpPr>
        <p:spPr>
          <a:xfrm>
            <a:off x="758309" y="2898219"/>
            <a:ext cx="7627382" cy="3470672"/>
          </a:xfrm>
          <a:prstGeom prst="roundRect">
            <a:avLst>
              <a:gd name="adj" fmla="val 5618"/>
            </a:avLst>
          </a:prstGeom>
          <a:noFill/>
          <a:ln w="7620">
            <a:solidFill>
              <a:srgbClr val="FFFFFF">
                <a:alpha val="24000"/>
              </a:srgbClr>
            </a:solidFill>
            <a:prstDash val="solid"/>
          </a:ln>
        </p:spPr>
      </p:sp>
      <p:sp>
        <p:nvSpPr>
          <p:cNvPr id="5" name="Shape 2"/>
          <p:cNvSpPr/>
          <p:nvPr/>
        </p:nvSpPr>
        <p:spPr>
          <a:xfrm>
            <a:off x="765929" y="2905839"/>
            <a:ext cx="7612142" cy="621744"/>
          </a:xfrm>
          <a:prstGeom prst="rect">
            <a:avLst/>
          </a:prstGeom>
          <a:solidFill>
            <a:srgbClr val="FFFFFF">
              <a:alpha val="4000"/>
            </a:srgbClr>
          </a:solidFill>
          <a:ln/>
        </p:spPr>
      </p:sp>
      <p:sp>
        <p:nvSpPr>
          <p:cNvPr id="6" name="Text 3"/>
          <p:cNvSpPr/>
          <p:nvPr/>
        </p:nvSpPr>
        <p:spPr>
          <a:xfrm>
            <a:off x="982504" y="3043357"/>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Front-End</a:t>
            </a:r>
            <a:endParaRPr lang="en-US" sz="1700" dirty="0"/>
          </a:p>
        </p:txBody>
      </p:sp>
      <p:sp>
        <p:nvSpPr>
          <p:cNvPr id="7" name="Text 4"/>
          <p:cNvSpPr/>
          <p:nvPr/>
        </p:nvSpPr>
        <p:spPr>
          <a:xfrm>
            <a:off x="4792385" y="3043357"/>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React or Flutter</a:t>
            </a:r>
            <a:endParaRPr lang="en-US" sz="1700" dirty="0"/>
          </a:p>
        </p:txBody>
      </p:sp>
      <p:sp>
        <p:nvSpPr>
          <p:cNvPr id="8" name="Shape 5"/>
          <p:cNvSpPr/>
          <p:nvPr/>
        </p:nvSpPr>
        <p:spPr>
          <a:xfrm>
            <a:off x="765929" y="3527584"/>
            <a:ext cx="7612142" cy="968454"/>
          </a:xfrm>
          <a:prstGeom prst="rect">
            <a:avLst/>
          </a:prstGeom>
          <a:solidFill>
            <a:srgbClr val="000000">
              <a:alpha val="4000"/>
            </a:srgbClr>
          </a:solidFill>
          <a:ln/>
        </p:spPr>
      </p:sp>
      <p:sp>
        <p:nvSpPr>
          <p:cNvPr id="9" name="Text 6"/>
          <p:cNvSpPr/>
          <p:nvPr/>
        </p:nvSpPr>
        <p:spPr>
          <a:xfrm>
            <a:off x="982504" y="3665101"/>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Back-End</a:t>
            </a:r>
            <a:endParaRPr lang="en-US" sz="1700" dirty="0"/>
          </a:p>
        </p:txBody>
      </p:sp>
      <p:sp>
        <p:nvSpPr>
          <p:cNvPr id="10" name="Text 7"/>
          <p:cNvSpPr/>
          <p:nvPr/>
        </p:nvSpPr>
        <p:spPr>
          <a:xfrm>
            <a:off x="4792385" y="3665101"/>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Node.js with Express or Python with Flask</a:t>
            </a:r>
            <a:endParaRPr lang="en-US" sz="1700" dirty="0"/>
          </a:p>
        </p:txBody>
      </p:sp>
      <p:sp>
        <p:nvSpPr>
          <p:cNvPr id="11" name="Shape 8"/>
          <p:cNvSpPr/>
          <p:nvPr/>
        </p:nvSpPr>
        <p:spPr>
          <a:xfrm>
            <a:off x="765929" y="4496038"/>
            <a:ext cx="7612142" cy="621744"/>
          </a:xfrm>
          <a:prstGeom prst="rect">
            <a:avLst/>
          </a:prstGeom>
          <a:solidFill>
            <a:srgbClr val="FFFFFF">
              <a:alpha val="4000"/>
            </a:srgbClr>
          </a:solidFill>
          <a:ln/>
        </p:spPr>
      </p:sp>
      <p:sp>
        <p:nvSpPr>
          <p:cNvPr id="12" name="Text 9"/>
          <p:cNvSpPr/>
          <p:nvPr/>
        </p:nvSpPr>
        <p:spPr>
          <a:xfrm>
            <a:off x="982504" y="4633555"/>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Database</a:t>
            </a:r>
            <a:endParaRPr lang="en-US" sz="1700" dirty="0"/>
          </a:p>
        </p:txBody>
      </p:sp>
      <p:sp>
        <p:nvSpPr>
          <p:cNvPr id="13" name="Text 10"/>
          <p:cNvSpPr/>
          <p:nvPr/>
        </p:nvSpPr>
        <p:spPr>
          <a:xfrm>
            <a:off x="4792385" y="4633555"/>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MongoDB or Firebase</a:t>
            </a:r>
            <a:endParaRPr lang="en-US" sz="1700" dirty="0"/>
          </a:p>
        </p:txBody>
      </p:sp>
      <p:sp>
        <p:nvSpPr>
          <p:cNvPr id="14" name="Shape 11"/>
          <p:cNvSpPr/>
          <p:nvPr/>
        </p:nvSpPr>
        <p:spPr>
          <a:xfrm>
            <a:off x="765929" y="5117783"/>
            <a:ext cx="7612142" cy="621744"/>
          </a:xfrm>
          <a:prstGeom prst="rect">
            <a:avLst/>
          </a:prstGeom>
          <a:solidFill>
            <a:srgbClr val="000000">
              <a:alpha val="4000"/>
            </a:srgbClr>
          </a:solidFill>
          <a:ln/>
        </p:spPr>
      </p:sp>
      <p:sp>
        <p:nvSpPr>
          <p:cNvPr id="15" name="Text 12"/>
          <p:cNvSpPr/>
          <p:nvPr/>
        </p:nvSpPr>
        <p:spPr>
          <a:xfrm>
            <a:off x="982504" y="5255300"/>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Mapping</a:t>
            </a:r>
            <a:endParaRPr lang="en-US" sz="1700" dirty="0"/>
          </a:p>
        </p:txBody>
      </p:sp>
      <p:sp>
        <p:nvSpPr>
          <p:cNvPr id="16" name="Text 13"/>
          <p:cNvSpPr/>
          <p:nvPr/>
        </p:nvSpPr>
        <p:spPr>
          <a:xfrm>
            <a:off x="4792385" y="5255300"/>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Google Maps API or Mapbox</a:t>
            </a:r>
            <a:endParaRPr lang="en-US" sz="1700" dirty="0"/>
          </a:p>
        </p:txBody>
      </p:sp>
      <p:sp>
        <p:nvSpPr>
          <p:cNvPr id="17" name="Shape 14"/>
          <p:cNvSpPr/>
          <p:nvPr/>
        </p:nvSpPr>
        <p:spPr>
          <a:xfrm>
            <a:off x="765929" y="5739527"/>
            <a:ext cx="7612142" cy="621744"/>
          </a:xfrm>
          <a:prstGeom prst="rect">
            <a:avLst/>
          </a:prstGeom>
          <a:solidFill>
            <a:srgbClr val="FFFFFF">
              <a:alpha val="4000"/>
            </a:srgbClr>
          </a:solidFill>
          <a:ln/>
        </p:spPr>
      </p:sp>
      <p:sp>
        <p:nvSpPr>
          <p:cNvPr id="18" name="Text 15"/>
          <p:cNvSpPr/>
          <p:nvPr/>
        </p:nvSpPr>
        <p:spPr>
          <a:xfrm>
            <a:off x="982504" y="5877044"/>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Push Notifications</a:t>
            </a:r>
            <a:endParaRPr lang="en-US" sz="1700" dirty="0"/>
          </a:p>
        </p:txBody>
      </p:sp>
      <p:sp>
        <p:nvSpPr>
          <p:cNvPr id="19" name="Text 16"/>
          <p:cNvSpPr/>
          <p:nvPr/>
        </p:nvSpPr>
        <p:spPr>
          <a:xfrm>
            <a:off x="4792385" y="5877044"/>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Firebase Cloud Messaging</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3420" y="546497"/>
            <a:ext cx="5213985" cy="651629"/>
          </a:xfrm>
          <a:prstGeom prst="rect">
            <a:avLst/>
          </a:prstGeom>
          <a:noFill/>
          <a:ln/>
        </p:spPr>
        <p:txBody>
          <a:bodyPr wrap="none" lIns="0" tIns="0" rIns="0" bIns="0" rtlCol="0" anchor="t"/>
          <a:lstStyle/>
          <a:p>
            <a:pPr marL="0" indent="0">
              <a:lnSpc>
                <a:spcPts val="5100"/>
              </a:lnSpc>
              <a:buNone/>
            </a:pPr>
            <a:r>
              <a:rPr lang="en-US" sz="4100" b="1" dirty="0">
                <a:solidFill>
                  <a:srgbClr val="9998FF"/>
                </a:solidFill>
                <a:latin typeface="Barlow" pitchFamily="34" charset="0"/>
                <a:ea typeface="Barlow" pitchFamily="34" charset="-122"/>
                <a:cs typeface="Barlow" pitchFamily="34" charset="-120"/>
              </a:rPr>
              <a:t>Target Users</a:t>
            </a:r>
            <a:endParaRPr lang="en-US" sz="4100" dirty="0"/>
          </a:p>
        </p:txBody>
      </p:sp>
      <p:pic>
        <p:nvPicPr>
          <p:cNvPr id="4" name="Image 1" descr="preencoded.png"/>
          <p:cNvPicPr>
            <a:picLocks noChangeAspect="1"/>
          </p:cNvPicPr>
          <p:nvPr/>
        </p:nvPicPr>
        <p:blipFill>
          <a:blip r:embed="rId4"/>
          <a:stretch>
            <a:fillRect/>
          </a:stretch>
        </p:blipFill>
        <p:spPr>
          <a:xfrm>
            <a:off x="693420" y="1495306"/>
            <a:ext cx="495300" cy="495300"/>
          </a:xfrm>
          <a:prstGeom prst="rect">
            <a:avLst/>
          </a:prstGeom>
        </p:spPr>
      </p:pic>
      <p:sp>
        <p:nvSpPr>
          <p:cNvPr id="5" name="Text 1"/>
          <p:cNvSpPr/>
          <p:nvPr/>
        </p:nvSpPr>
        <p:spPr>
          <a:xfrm>
            <a:off x="693420" y="2188726"/>
            <a:ext cx="2736413" cy="325874"/>
          </a:xfrm>
          <a:prstGeom prst="rect">
            <a:avLst/>
          </a:prstGeom>
          <a:noFill/>
          <a:ln/>
        </p:spPr>
        <p:txBody>
          <a:bodyPr wrap="none" lIns="0" tIns="0" rIns="0" bIns="0" rtlCol="0" anchor="t"/>
          <a:lstStyle/>
          <a:p>
            <a:pPr marL="0" indent="0" algn="l">
              <a:lnSpc>
                <a:spcPts val="2550"/>
              </a:lnSpc>
              <a:buNone/>
            </a:pPr>
            <a:r>
              <a:rPr lang="en-US" sz="2050" b="1" dirty="0">
                <a:solidFill>
                  <a:srgbClr val="EEEFF5"/>
                </a:solidFill>
                <a:latin typeface="Barlow" pitchFamily="34" charset="0"/>
                <a:ea typeface="Barlow" pitchFamily="34" charset="-122"/>
                <a:cs typeface="Barlow" pitchFamily="34" charset="-120"/>
              </a:rPr>
              <a:t>Emergency Responders</a:t>
            </a:r>
            <a:endParaRPr lang="en-US" sz="2050" dirty="0"/>
          </a:p>
        </p:txBody>
      </p:sp>
      <p:sp>
        <p:nvSpPr>
          <p:cNvPr id="6" name="Text 2"/>
          <p:cNvSpPr/>
          <p:nvPr/>
        </p:nvSpPr>
        <p:spPr>
          <a:xfrm>
            <a:off x="693420" y="2633424"/>
            <a:ext cx="7757160" cy="316944"/>
          </a:xfrm>
          <a:prstGeom prst="rect">
            <a:avLst/>
          </a:prstGeom>
          <a:noFill/>
          <a:ln/>
        </p:spPr>
        <p:txBody>
          <a:bodyPr wrap="non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First responders, such as firefighters, police officers, and paramedics.</a:t>
            </a:r>
            <a:endParaRPr lang="en-US" sz="1550" dirty="0"/>
          </a:p>
        </p:txBody>
      </p:sp>
      <p:pic>
        <p:nvPicPr>
          <p:cNvPr id="7" name="Image 2" descr="preencoded.png"/>
          <p:cNvPicPr>
            <a:picLocks noChangeAspect="1"/>
          </p:cNvPicPr>
          <p:nvPr/>
        </p:nvPicPr>
        <p:blipFill>
          <a:blip r:embed="rId5"/>
          <a:stretch>
            <a:fillRect/>
          </a:stretch>
        </p:blipFill>
        <p:spPr>
          <a:xfrm>
            <a:off x="693420" y="3544729"/>
            <a:ext cx="495300" cy="495300"/>
          </a:xfrm>
          <a:prstGeom prst="rect">
            <a:avLst/>
          </a:prstGeom>
        </p:spPr>
      </p:pic>
      <p:sp>
        <p:nvSpPr>
          <p:cNvPr id="8" name="Text 3"/>
          <p:cNvSpPr/>
          <p:nvPr/>
        </p:nvSpPr>
        <p:spPr>
          <a:xfrm>
            <a:off x="693420" y="4238149"/>
            <a:ext cx="3141345" cy="325874"/>
          </a:xfrm>
          <a:prstGeom prst="rect">
            <a:avLst/>
          </a:prstGeom>
          <a:noFill/>
          <a:ln/>
        </p:spPr>
        <p:txBody>
          <a:bodyPr wrap="none" lIns="0" tIns="0" rIns="0" bIns="0" rtlCol="0" anchor="t"/>
          <a:lstStyle/>
          <a:p>
            <a:pPr marL="0" indent="0" algn="l">
              <a:lnSpc>
                <a:spcPts val="2550"/>
              </a:lnSpc>
              <a:buNone/>
            </a:pPr>
            <a:r>
              <a:rPr lang="en-US" sz="2050" b="1" dirty="0">
                <a:solidFill>
                  <a:srgbClr val="EEEFF5"/>
                </a:solidFill>
                <a:latin typeface="Barlow" pitchFamily="34" charset="0"/>
                <a:ea typeface="Barlow" pitchFamily="34" charset="-122"/>
                <a:cs typeface="Barlow" pitchFamily="34" charset="-120"/>
              </a:rPr>
              <a:t>Local Governments &amp; NGOs</a:t>
            </a:r>
            <a:endParaRPr lang="en-US" sz="2050" dirty="0"/>
          </a:p>
        </p:txBody>
      </p:sp>
      <p:sp>
        <p:nvSpPr>
          <p:cNvPr id="9" name="Text 4"/>
          <p:cNvSpPr/>
          <p:nvPr/>
        </p:nvSpPr>
        <p:spPr>
          <a:xfrm>
            <a:off x="693420" y="4682847"/>
            <a:ext cx="7757160" cy="633889"/>
          </a:xfrm>
          <a:prstGeom prst="rect">
            <a:avLst/>
          </a:prstGeom>
          <a:noFill/>
          <a:ln/>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Government agencies and non-profit organizations involved in disaster relief efforts.</a:t>
            </a:r>
            <a:endParaRPr lang="en-US" sz="1550" dirty="0"/>
          </a:p>
        </p:txBody>
      </p:sp>
      <p:pic>
        <p:nvPicPr>
          <p:cNvPr id="10" name="Image 3" descr="preencoded.png"/>
          <p:cNvPicPr>
            <a:picLocks noChangeAspect="1"/>
          </p:cNvPicPr>
          <p:nvPr/>
        </p:nvPicPr>
        <p:blipFill>
          <a:blip r:embed="rId6"/>
          <a:stretch>
            <a:fillRect/>
          </a:stretch>
        </p:blipFill>
        <p:spPr>
          <a:xfrm>
            <a:off x="693420" y="5911096"/>
            <a:ext cx="495300" cy="495300"/>
          </a:xfrm>
          <a:prstGeom prst="rect">
            <a:avLst/>
          </a:prstGeom>
        </p:spPr>
      </p:pic>
      <p:sp>
        <p:nvSpPr>
          <p:cNvPr id="11" name="Text 5"/>
          <p:cNvSpPr/>
          <p:nvPr/>
        </p:nvSpPr>
        <p:spPr>
          <a:xfrm>
            <a:off x="693420" y="6604516"/>
            <a:ext cx="2606993" cy="325874"/>
          </a:xfrm>
          <a:prstGeom prst="rect">
            <a:avLst/>
          </a:prstGeom>
          <a:noFill/>
          <a:ln/>
        </p:spPr>
        <p:txBody>
          <a:bodyPr wrap="none" lIns="0" tIns="0" rIns="0" bIns="0" rtlCol="0" anchor="t"/>
          <a:lstStyle/>
          <a:p>
            <a:pPr marL="0" indent="0" algn="l">
              <a:lnSpc>
                <a:spcPts val="2550"/>
              </a:lnSpc>
              <a:buNone/>
            </a:pPr>
            <a:r>
              <a:rPr lang="en-US" sz="2050" b="1" dirty="0">
                <a:solidFill>
                  <a:srgbClr val="EEEFF5"/>
                </a:solidFill>
                <a:latin typeface="Barlow" pitchFamily="34" charset="0"/>
                <a:ea typeface="Barlow" pitchFamily="34" charset="-122"/>
                <a:cs typeface="Barlow" pitchFamily="34" charset="-120"/>
              </a:rPr>
              <a:t>Community Members</a:t>
            </a:r>
            <a:endParaRPr lang="en-US" sz="2050" dirty="0"/>
          </a:p>
        </p:txBody>
      </p:sp>
      <p:sp>
        <p:nvSpPr>
          <p:cNvPr id="12" name="Text 6"/>
          <p:cNvSpPr/>
          <p:nvPr/>
        </p:nvSpPr>
        <p:spPr>
          <a:xfrm>
            <a:off x="693420" y="7049214"/>
            <a:ext cx="7757160" cy="633889"/>
          </a:xfrm>
          <a:prstGeom prst="rect">
            <a:avLst/>
          </a:prstGeom>
          <a:noFill/>
          <a:ln/>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Residents of the community who are affected by or want to help during a disaster.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9017" y="1084302"/>
            <a:ext cx="4074200" cy="666393"/>
          </a:xfrm>
          <a:prstGeom prst="rect">
            <a:avLst/>
          </a:prstGeom>
          <a:noFill/>
          <a:ln/>
        </p:spPr>
        <p:txBody>
          <a:bodyPr wrap="none" lIns="0" tIns="0" rIns="0" bIns="0" rtlCol="0" anchor="t"/>
          <a:lstStyle/>
          <a:p>
            <a:pPr marL="0" indent="0">
              <a:lnSpc>
                <a:spcPts val="5200"/>
              </a:lnSpc>
              <a:buNone/>
            </a:pPr>
            <a:r>
              <a:rPr lang="en-US" sz="4150" b="1" dirty="0">
                <a:solidFill>
                  <a:srgbClr val="9998FF"/>
                </a:solidFill>
                <a:latin typeface="Barlow" pitchFamily="34" charset="0"/>
                <a:ea typeface="Barlow" pitchFamily="34" charset="-122"/>
                <a:cs typeface="Barlow" pitchFamily="34" charset="-120"/>
              </a:rPr>
              <a:t>Impact</a:t>
            </a:r>
            <a:endParaRPr lang="en-US" sz="4150" dirty="0"/>
          </a:p>
        </p:txBody>
      </p:sp>
      <p:pic>
        <p:nvPicPr>
          <p:cNvPr id="3" name="Image 0" descr="preencoded.png"/>
          <p:cNvPicPr>
            <a:picLocks noChangeAspect="1"/>
          </p:cNvPicPr>
          <p:nvPr/>
        </p:nvPicPr>
        <p:blipFill>
          <a:blip r:embed="rId3"/>
          <a:stretch>
            <a:fillRect/>
          </a:stretch>
        </p:blipFill>
        <p:spPr>
          <a:xfrm>
            <a:off x="709017" y="1978581"/>
            <a:ext cx="1012865" cy="2570678"/>
          </a:xfrm>
          <a:prstGeom prst="rect">
            <a:avLst/>
          </a:prstGeom>
        </p:spPr>
      </p:pic>
      <p:sp>
        <p:nvSpPr>
          <p:cNvPr id="4" name="Text 1"/>
          <p:cNvSpPr/>
          <p:nvPr/>
        </p:nvSpPr>
        <p:spPr>
          <a:xfrm>
            <a:off x="2025729" y="2181106"/>
            <a:ext cx="2757488" cy="666274"/>
          </a:xfrm>
          <a:prstGeom prst="rect">
            <a:avLst/>
          </a:prstGeom>
          <a:noFill/>
          <a:ln/>
        </p:spPr>
        <p:txBody>
          <a:bodyPr wrap="square" lIns="0" tIns="0" rIns="0" bIns="0" rtlCol="0" anchor="t"/>
          <a:lstStyle/>
          <a:p>
            <a:pPr marL="0" indent="0" algn="l">
              <a:lnSpc>
                <a:spcPts val="2600"/>
              </a:lnSpc>
              <a:buNone/>
            </a:pPr>
            <a:r>
              <a:rPr lang="en-US" sz="2050" b="1" dirty="0">
                <a:solidFill>
                  <a:srgbClr val="EEEFF5"/>
                </a:solidFill>
                <a:latin typeface="Barlow" pitchFamily="34" charset="0"/>
                <a:ea typeface="Barlow" pitchFamily="34" charset="-122"/>
                <a:cs typeface="Barlow" pitchFamily="34" charset="-120"/>
              </a:rPr>
              <a:t>Streamlined Communication</a:t>
            </a:r>
            <a:endParaRPr lang="en-US" sz="2050" dirty="0"/>
          </a:p>
        </p:txBody>
      </p:sp>
      <p:sp>
        <p:nvSpPr>
          <p:cNvPr id="5" name="Text 2"/>
          <p:cNvSpPr/>
          <p:nvPr/>
        </p:nvSpPr>
        <p:spPr>
          <a:xfrm>
            <a:off x="2025729" y="3049905"/>
            <a:ext cx="2757488" cy="1296829"/>
          </a:xfrm>
          <a:prstGeom prst="rect">
            <a:avLst/>
          </a:prstGeom>
          <a:noFill/>
          <a:ln/>
        </p:spPr>
        <p:txBody>
          <a:bodyPr wrap="square" lIns="0" tIns="0" rIns="0" bIns="0" rtlCol="0" anchor="t"/>
          <a:lstStyle/>
          <a:p>
            <a:pPr marL="0" indent="0" algn="l">
              <a:lnSpc>
                <a:spcPts val="2550"/>
              </a:lnSpc>
              <a:buNone/>
            </a:pPr>
            <a:r>
              <a:rPr lang="en-US" sz="1550" dirty="0">
                <a:solidFill>
                  <a:srgbClr val="EEEFF5"/>
                </a:solidFill>
                <a:latin typeface="Montserrat" pitchFamily="34" charset="0"/>
                <a:ea typeface="Montserrat" pitchFamily="34" charset="-122"/>
                <a:cs typeface="Montserrat" pitchFamily="34" charset="-120"/>
              </a:rPr>
              <a:t>The app facilitates clear and efficient communication between all stakeholders.</a:t>
            </a:r>
            <a:endParaRPr lang="en-US" sz="1550" dirty="0"/>
          </a:p>
        </p:txBody>
      </p:sp>
      <p:pic>
        <p:nvPicPr>
          <p:cNvPr id="6" name="Image 1" descr="preencoded.png"/>
          <p:cNvPicPr>
            <a:picLocks noChangeAspect="1"/>
          </p:cNvPicPr>
          <p:nvPr/>
        </p:nvPicPr>
        <p:blipFill>
          <a:blip r:embed="rId4"/>
          <a:stretch>
            <a:fillRect/>
          </a:stretch>
        </p:blipFill>
        <p:spPr>
          <a:xfrm>
            <a:off x="709017" y="4549259"/>
            <a:ext cx="1012865" cy="2570678"/>
          </a:xfrm>
          <a:prstGeom prst="rect">
            <a:avLst/>
          </a:prstGeom>
        </p:spPr>
      </p:pic>
      <p:sp>
        <p:nvSpPr>
          <p:cNvPr id="7" name="Text 3"/>
          <p:cNvSpPr/>
          <p:nvPr/>
        </p:nvSpPr>
        <p:spPr>
          <a:xfrm>
            <a:off x="2025729" y="4751784"/>
            <a:ext cx="2757488" cy="666274"/>
          </a:xfrm>
          <a:prstGeom prst="rect">
            <a:avLst/>
          </a:prstGeom>
          <a:noFill/>
          <a:ln/>
        </p:spPr>
        <p:txBody>
          <a:bodyPr wrap="square" lIns="0" tIns="0" rIns="0" bIns="0" rtlCol="0" anchor="t"/>
          <a:lstStyle/>
          <a:p>
            <a:pPr marL="0" indent="0" algn="l">
              <a:lnSpc>
                <a:spcPts val="2600"/>
              </a:lnSpc>
              <a:buNone/>
            </a:pPr>
            <a:r>
              <a:rPr lang="en-US" sz="2050" b="1" dirty="0">
                <a:solidFill>
                  <a:srgbClr val="EEEFF5"/>
                </a:solidFill>
                <a:latin typeface="Barlow" pitchFamily="34" charset="0"/>
                <a:ea typeface="Barlow" pitchFamily="34" charset="-122"/>
                <a:cs typeface="Barlow" pitchFamily="34" charset="-120"/>
              </a:rPr>
              <a:t>Improved Resource Allocation</a:t>
            </a:r>
            <a:endParaRPr lang="en-US" sz="2050" dirty="0"/>
          </a:p>
        </p:txBody>
      </p:sp>
      <p:sp>
        <p:nvSpPr>
          <p:cNvPr id="8" name="Text 4"/>
          <p:cNvSpPr/>
          <p:nvPr/>
        </p:nvSpPr>
        <p:spPr>
          <a:xfrm>
            <a:off x="2025729" y="5620583"/>
            <a:ext cx="2757488" cy="1296829"/>
          </a:xfrm>
          <a:prstGeom prst="rect">
            <a:avLst/>
          </a:prstGeom>
          <a:noFill/>
          <a:ln/>
        </p:spPr>
        <p:txBody>
          <a:bodyPr wrap="square" lIns="0" tIns="0" rIns="0" bIns="0" rtlCol="0" anchor="t"/>
          <a:lstStyle/>
          <a:p>
            <a:pPr marL="0" indent="0" algn="l">
              <a:lnSpc>
                <a:spcPts val="2550"/>
              </a:lnSpc>
              <a:buNone/>
            </a:pPr>
            <a:r>
              <a:rPr lang="en-US" sz="1550" dirty="0">
                <a:solidFill>
                  <a:srgbClr val="EEEFF5"/>
                </a:solidFill>
                <a:latin typeface="Montserrat" pitchFamily="34" charset="0"/>
                <a:ea typeface="Montserrat" pitchFamily="34" charset="-122"/>
                <a:cs typeface="Montserrat" pitchFamily="34" charset="-120"/>
              </a:rPr>
              <a:t>Real-time resource visibility ensures efficient deployment and utilization of resources.</a:t>
            </a:r>
            <a:endParaRPr lang="en-US" sz="1550" dirty="0"/>
          </a:p>
        </p:txBody>
      </p:sp>
      <p:pic>
        <p:nvPicPr>
          <p:cNvPr id="9" name="Image 2" descr="preencoded.png"/>
          <p:cNvPicPr>
            <a:picLocks noChangeAspect="1"/>
          </p:cNvPicPr>
          <p:nvPr/>
        </p:nvPicPr>
        <p:blipFill>
          <a:blip r:embed="rId5"/>
          <a:stretch>
            <a:fillRect/>
          </a:stretch>
        </p:blipFill>
        <p:spPr>
          <a:xfrm>
            <a:off x="5284946" y="1109663"/>
            <a:ext cx="4074200" cy="4814411"/>
          </a:xfrm>
          <a:prstGeom prst="rect">
            <a:avLst/>
          </a:prstGeom>
        </p:spPr>
      </p:pic>
      <p:sp>
        <p:nvSpPr>
          <p:cNvPr id="10" name="Text 5"/>
          <p:cNvSpPr/>
          <p:nvPr/>
        </p:nvSpPr>
        <p:spPr>
          <a:xfrm>
            <a:off x="9860875" y="3113008"/>
            <a:ext cx="4074200" cy="666274"/>
          </a:xfrm>
          <a:prstGeom prst="rect">
            <a:avLst/>
          </a:prstGeom>
          <a:noFill/>
          <a:ln/>
        </p:spPr>
        <p:txBody>
          <a:bodyPr wrap="square" lIns="0" tIns="0" rIns="0" bIns="0" rtlCol="0" anchor="t"/>
          <a:lstStyle/>
          <a:p>
            <a:pPr marL="0" indent="0">
              <a:lnSpc>
                <a:spcPts val="2600"/>
              </a:lnSpc>
              <a:buNone/>
            </a:pPr>
            <a:r>
              <a:rPr lang="en-US" sz="2050" b="1" dirty="0">
                <a:solidFill>
                  <a:srgbClr val="9998FF"/>
                </a:solidFill>
                <a:latin typeface="Barlow" pitchFamily="34" charset="0"/>
                <a:ea typeface="Barlow" pitchFamily="34" charset="-122"/>
                <a:cs typeface="Barlow" pitchFamily="34" charset="-120"/>
              </a:rPr>
              <a:t>Enhanced Community Preparedness</a:t>
            </a:r>
            <a:endParaRPr lang="en-US" sz="2050" dirty="0"/>
          </a:p>
        </p:txBody>
      </p:sp>
      <p:sp>
        <p:nvSpPr>
          <p:cNvPr id="11" name="Text 6"/>
          <p:cNvSpPr/>
          <p:nvPr/>
        </p:nvSpPr>
        <p:spPr>
          <a:xfrm>
            <a:off x="9860875" y="3981807"/>
            <a:ext cx="4074200" cy="648414"/>
          </a:xfrm>
          <a:prstGeom prst="rect">
            <a:avLst/>
          </a:prstGeom>
          <a:noFill/>
          <a:ln/>
        </p:spPr>
        <p:txBody>
          <a:bodyPr wrap="square" lIns="0" tIns="0" rIns="0" bIns="0" rtlCol="0" anchor="t"/>
          <a:lstStyle/>
          <a:p>
            <a:pPr marL="0" indent="0">
              <a:lnSpc>
                <a:spcPts val="2550"/>
              </a:lnSpc>
              <a:buNone/>
            </a:pPr>
            <a:r>
              <a:rPr lang="en-US" sz="1550" dirty="0">
                <a:solidFill>
                  <a:srgbClr val="EEEFF5"/>
                </a:solidFill>
                <a:latin typeface="Montserrat" pitchFamily="34" charset="0"/>
                <a:ea typeface="Montserrat" pitchFamily="34" charset="-122"/>
                <a:cs typeface="Montserrat" pitchFamily="34" charset="-120"/>
              </a:rPr>
              <a:t>The app empowers communities to be more prepared for emergencies.</a:t>
            </a:r>
            <a:endParaRPr lang="en-US" sz="1550" dirty="0"/>
          </a:p>
        </p:txBody>
      </p:sp>
      <p:sp>
        <p:nvSpPr>
          <p:cNvPr id="12" name="Text 7"/>
          <p:cNvSpPr/>
          <p:nvPr/>
        </p:nvSpPr>
        <p:spPr>
          <a:xfrm>
            <a:off x="9860875" y="4812506"/>
            <a:ext cx="4074200" cy="324207"/>
          </a:xfrm>
          <a:prstGeom prst="rect">
            <a:avLst/>
          </a:prstGeom>
          <a:noFill/>
          <a:ln/>
        </p:spPr>
        <p:txBody>
          <a:bodyPr wrap="none" lIns="0" tIns="0" rIns="0" bIns="0" rtlCol="0" anchor="t"/>
          <a:lstStyle/>
          <a:p>
            <a:pPr marL="0" indent="0">
              <a:lnSpc>
                <a:spcPts val="2550"/>
              </a:lnSpc>
              <a:buNone/>
            </a:pPr>
            <a:endParaRPr lang="en-US" sz="1550" dirty="0"/>
          </a:p>
        </p:txBody>
      </p:sp>
      <p:sp>
        <p:nvSpPr>
          <p:cNvPr id="14" name="TextBox 13">
            <a:extLst>
              <a:ext uri="{FF2B5EF4-FFF2-40B4-BE49-F238E27FC236}">
                <a16:creationId xmlns:a16="http://schemas.microsoft.com/office/drawing/2014/main" id="{5EE643D1-C791-2285-CC1D-6D013D9E0F4A}"/>
              </a:ext>
            </a:extLst>
          </p:cNvPr>
          <p:cNvSpPr txBox="1"/>
          <p:nvPr/>
        </p:nvSpPr>
        <p:spPr>
          <a:xfrm>
            <a:off x="12649200" y="7490103"/>
            <a:ext cx="1879600" cy="666393"/>
          </a:xfrm>
          <a:prstGeom prst="rect">
            <a:avLst/>
          </a:prstGeom>
          <a:solidFill>
            <a:schemeClr val="tx1">
              <a:lumMod val="50000"/>
              <a:lumOff val="50000"/>
            </a:schemeClr>
          </a:solidFill>
        </p:spPr>
        <p:txBody>
          <a:bodyPr wrap="square" rtlCol="0">
            <a:spAutoFit/>
          </a:bodyPr>
          <a:lstStyle/>
          <a:p>
            <a:pPr algn="ctr"/>
            <a:r>
              <a:rPr lang="en-IN" i="1"/>
              <a:t>Prepared By Yash Tripathi &amp; Group</a:t>
            </a:r>
            <a:endParaRPr lang="en-IN"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9831" y="431959"/>
            <a:ext cx="4134326" cy="516731"/>
          </a:xfrm>
          <a:prstGeom prst="rect">
            <a:avLst/>
          </a:prstGeom>
          <a:noFill/>
          <a:ln/>
        </p:spPr>
        <p:txBody>
          <a:bodyPr wrap="none" lIns="0" tIns="0" rIns="0" bIns="0" rtlCol="0" anchor="t"/>
          <a:lstStyle/>
          <a:p>
            <a:pPr marL="0" indent="0">
              <a:lnSpc>
                <a:spcPts val="4050"/>
              </a:lnSpc>
              <a:buNone/>
            </a:pPr>
            <a:r>
              <a:rPr lang="en-US" sz="3250" b="1" dirty="0">
                <a:solidFill>
                  <a:srgbClr val="9998FF"/>
                </a:solidFill>
                <a:latin typeface="Barlow" pitchFamily="34" charset="0"/>
                <a:ea typeface="Barlow" pitchFamily="34" charset="-122"/>
                <a:cs typeface="Barlow" pitchFamily="34" charset="-120"/>
              </a:rPr>
              <a:t>Roadmap</a:t>
            </a:r>
            <a:endParaRPr lang="en-US" sz="3250" dirty="0"/>
          </a:p>
        </p:txBody>
      </p:sp>
      <p:sp>
        <p:nvSpPr>
          <p:cNvPr id="3" name="Shape 1"/>
          <p:cNvSpPr/>
          <p:nvPr/>
        </p:nvSpPr>
        <p:spPr>
          <a:xfrm>
            <a:off x="7303770" y="1262896"/>
            <a:ext cx="22860" cy="7058501"/>
          </a:xfrm>
          <a:prstGeom prst="roundRect">
            <a:avLst>
              <a:gd name="adj" fmla="val 618528"/>
            </a:avLst>
          </a:prstGeom>
          <a:solidFill>
            <a:srgbClr val="60646A"/>
          </a:solidFill>
          <a:ln/>
        </p:spPr>
      </p:sp>
      <p:sp>
        <p:nvSpPr>
          <p:cNvPr id="4" name="Shape 2"/>
          <p:cNvSpPr/>
          <p:nvPr/>
        </p:nvSpPr>
        <p:spPr>
          <a:xfrm>
            <a:off x="6611541" y="1604843"/>
            <a:ext cx="549831" cy="22860"/>
          </a:xfrm>
          <a:prstGeom prst="roundRect">
            <a:avLst>
              <a:gd name="adj" fmla="val 618528"/>
            </a:avLst>
          </a:prstGeom>
          <a:solidFill>
            <a:srgbClr val="60646A"/>
          </a:solidFill>
          <a:ln/>
        </p:spPr>
      </p:sp>
      <p:sp>
        <p:nvSpPr>
          <p:cNvPr id="5" name="Shape 3"/>
          <p:cNvSpPr/>
          <p:nvPr/>
        </p:nvSpPr>
        <p:spPr>
          <a:xfrm>
            <a:off x="7138511" y="1439585"/>
            <a:ext cx="353378" cy="353378"/>
          </a:xfrm>
          <a:prstGeom prst="roundRect">
            <a:avLst>
              <a:gd name="adj" fmla="val 40013"/>
            </a:avLst>
          </a:prstGeom>
          <a:solidFill>
            <a:srgbClr val="282C32"/>
          </a:solidFill>
          <a:ln/>
          <a:effectLst>
            <a:outerShdw blurRad="38100" dist="19050" dir="13500000" algn="bl" rotWithShape="0">
              <a:srgbClr val="FFFFFF">
                <a:alpha val="10000"/>
              </a:srgbClr>
            </a:outerShdw>
          </a:effectLst>
        </p:spPr>
      </p:sp>
      <p:sp>
        <p:nvSpPr>
          <p:cNvPr id="6" name="Text 4"/>
          <p:cNvSpPr/>
          <p:nvPr/>
        </p:nvSpPr>
        <p:spPr>
          <a:xfrm>
            <a:off x="7271266" y="1492210"/>
            <a:ext cx="87868" cy="248007"/>
          </a:xfrm>
          <a:prstGeom prst="rect">
            <a:avLst/>
          </a:prstGeom>
          <a:noFill/>
          <a:ln/>
        </p:spPr>
        <p:txBody>
          <a:bodyPr wrap="none" lIns="0" tIns="0" rIns="0" bIns="0" rtlCol="0" anchor="t"/>
          <a:lstStyle/>
          <a:p>
            <a:pPr marL="0" indent="0" algn="ctr">
              <a:lnSpc>
                <a:spcPts val="1950"/>
              </a:lnSpc>
              <a:buNone/>
            </a:pPr>
            <a:r>
              <a:rPr lang="en-US" sz="1950" b="1" dirty="0">
                <a:solidFill>
                  <a:srgbClr val="EEEFF5"/>
                </a:solidFill>
                <a:latin typeface="Barlow" pitchFamily="34" charset="0"/>
                <a:ea typeface="Barlow" pitchFamily="34" charset="-122"/>
                <a:cs typeface="Barlow" pitchFamily="34" charset="-120"/>
              </a:rPr>
              <a:t>1</a:t>
            </a:r>
            <a:endParaRPr lang="en-US" sz="1950" dirty="0"/>
          </a:p>
        </p:txBody>
      </p:sp>
      <p:sp>
        <p:nvSpPr>
          <p:cNvPr id="7" name="Text 5"/>
          <p:cNvSpPr/>
          <p:nvPr/>
        </p:nvSpPr>
        <p:spPr>
          <a:xfrm>
            <a:off x="4384000" y="1419939"/>
            <a:ext cx="2067163" cy="258366"/>
          </a:xfrm>
          <a:prstGeom prst="rect">
            <a:avLst/>
          </a:prstGeom>
          <a:noFill/>
          <a:ln/>
        </p:spPr>
        <p:txBody>
          <a:bodyPr wrap="none" lIns="0" tIns="0" rIns="0" bIns="0" rtlCol="0" anchor="t"/>
          <a:lstStyle/>
          <a:p>
            <a:pPr marL="0" indent="0" algn="r">
              <a:lnSpc>
                <a:spcPts val="2000"/>
              </a:lnSpc>
              <a:buNone/>
            </a:pPr>
            <a:r>
              <a:rPr lang="en-US" sz="1600" b="1" dirty="0">
                <a:solidFill>
                  <a:srgbClr val="EEEFF5"/>
                </a:solidFill>
                <a:latin typeface="Barlow" pitchFamily="34" charset="0"/>
                <a:ea typeface="Barlow" pitchFamily="34" charset="-122"/>
                <a:cs typeface="Barlow" pitchFamily="34" charset="-120"/>
              </a:rPr>
              <a:t>Research</a:t>
            </a:r>
            <a:endParaRPr lang="en-US" sz="1600" dirty="0"/>
          </a:p>
        </p:txBody>
      </p:sp>
      <p:sp>
        <p:nvSpPr>
          <p:cNvPr id="8" name="Text 6"/>
          <p:cNvSpPr/>
          <p:nvPr/>
        </p:nvSpPr>
        <p:spPr>
          <a:xfrm>
            <a:off x="549831" y="1772483"/>
            <a:ext cx="5901333" cy="251460"/>
          </a:xfrm>
          <a:prstGeom prst="rect">
            <a:avLst/>
          </a:prstGeom>
          <a:noFill/>
          <a:ln/>
        </p:spPr>
        <p:txBody>
          <a:bodyPr wrap="none" lIns="0" tIns="0" rIns="0" bIns="0" rtlCol="0" anchor="t"/>
          <a:lstStyle/>
          <a:p>
            <a:pPr marL="0" indent="0" algn="r">
              <a:lnSpc>
                <a:spcPts val="1950"/>
              </a:lnSpc>
              <a:buNone/>
            </a:pPr>
            <a:r>
              <a:rPr lang="en-US" sz="1200" dirty="0">
                <a:solidFill>
                  <a:srgbClr val="EEEFF5"/>
                </a:solidFill>
                <a:latin typeface="Montserrat" pitchFamily="34" charset="0"/>
                <a:ea typeface="Montserrat" pitchFamily="34" charset="-122"/>
                <a:cs typeface="Montserrat" pitchFamily="34" charset="-120"/>
              </a:rPr>
              <a:t>Understanding the needs and challenges of disaster response.</a:t>
            </a:r>
            <a:endParaRPr lang="en-US" sz="1200" dirty="0"/>
          </a:p>
        </p:txBody>
      </p:sp>
      <p:sp>
        <p:nvSpPr>
          <p:cNvPr id="9" name="Shape 7"/>
          <p:cNvSpPr/>
          <p:nvPr/>
        </p:nvSpPr>
        <p:spPr>
          <a:xfrm>
            <a:off x="7469029" y="2390299"/>
            <a:ext cx="549831" cy="22860"/>
          </a:xfrm>
          <a:prstGeom prst="roundRect">
            <a:avLst>
              <a:gd name="adj" fmla="val 618528"/>
            </a:avLst>
          </a:prstGeom>
          <a:solidFill>
            <a:srgbClr val="60646A"/>
          </a:solidFill>
          <a:ln/>
        </p:spPr>
      </p:sp>
      <p:sp>
        <p:nvSpPr>
          <p:cNvPr id="10" name="Shape 8"/>
          <p:cNvSpPr/>
          <p:nvPr/>
        </p:nvSpPr>
        <p:spPr>
          <a:xfrm>
            <a:off x="7138511" y="2225040"/>
            <a:ext cx="353378" cy="353378"/>
          </a:xfrm>
          <a:prstGeom prst="roundRect">
            <a:avLst>
              <a:gd name="adj" fmla="val 40013"/>
            </a:avLst>
          </a:prstGeom>
          <a:solidFill>
            <a:srgbClr val="282C32"/>
          </a:solidFill>
          <a:ln/>
          <a:effectLst>
            <a:outerShdw blurRad="38100" dist="19050" dir="13500000" algn="bl" rotWithShape="0">
              <a:srgbClr val="FFFFFF">
                <a:alpha val="10000"/>
              </a:srgbClr>
            </a:outerShdw>
          </a:effectLst>
        </p:spPr>
      </p:sp>
      <p:sp>
        <p:nvSpPr>
          <p:cNvPr id="11" name="Text 9"/>
          <p:cNvSpPr/>
          <p:nvPr/>
        </p:nvSpPr>
        <p:spPr>
          <a:xfrm>
            <a:off x="7245668" y="2277666"/>
            <a:ext cx="138946" cy="248007"/>
          </a:xfrm>
          <a:prstGeom prst="rect">
            <a:avLst/>
          </a:prstGeom>
          <a:noFill/>
          <a:ln/>
        </p:spPr>
        <p:txBody>
          <a:bodyPr wrap="none" lIns="0" tIns="0" rIns="0" bIns="0" rtlCol="0" anchor="t"/>
          <a:lstStyle/>
          <a:p>
            <a:pPr marL="0" indent="0" algn="ctr">
              <a:lnSpc>
                <a:spcPts val="1950"/>
              </a:lnSpc>
              <a:buNone/>
            </a:pPr>
            <a:r>
              <a:rPr lang="en-US" sz="1950" b="1" dirty="0">
                <a:solidFill>
                  <a:srgbClr val="EEEFF5"/>
                </a:solidFill>
                <a:latin typeface="Barlow" pitchFamily="34" charset="0"/>
                <a:ea typeface="Barlow" pitchFamily="34" charset="-122"/>
                <a:cs typeface="Barlow" pitchFamily="34" charset="-120"/>
              </a:rPr>
              <a:t>2</a:t>
            </a:r>
            <a:endParaRPr lang="en-US" sz="1950" dirty="0"/>
          </a:p>
        </p:txBody>
      </p:sp>
      <p:sp>
        <p:nvSpPr>
          <p:cNvPr id="12" name="Text 10"/>
          <p:cNvSpPr/>
          <p:nvPr/>
        </p:nvSpPr>
        <p:spPr>
          <a:xfrm>
            <a:off x="8179237" y="2205395"/>
            <a:ext cx="2067163" cy="258366"/>
          </a:xfrm>
          <a:prstGeom prst="rect">
            <a:avLst/>
          </a:prstGeom>
          <a:noFill/>
          <a:ln/>
        </p:spPr>
        <p:txBody>
          <a:bodyPr wrap="none" lIns="0" tIns="0" rIns="0" bIns="0" rtlCol="0" anchor="t"/>
          <a:lstStyle/>
          <a:p>
            <a:pPr marL="0" indent="0" algn="l">
              <a:lnSpc>
                <a:spcPts val="2000"/>
              </a:lnSpc>
              <a:buNone/>
            </a:pPr>
            <a:r>
              <a:rPr lang="en-US" sz="1600" b="1" dirty="0">
                <a:solidFill>
                  <a:srgbClr val="EEEFF5"/>
                </a:solidFill>
                <a:latin typeface="Barlow" pitchFamily="34" charset="0"/>
                <a:ea typeface="Barlow" pitchFamily="34" charset="-122"/>
                <a:cs typeface="Barlow" pitchFamily="34" charset="-120"/>
              </a:rPr>
              <a:t>Design</a:t>
            </a:r>
            <a:endParaRPr lang="en-US" sz="1600" dirty="0"/>
          </a:p>
        </p:txBody>
      </p:sp>
      <p:sp>
        <p:nvSpPr>
          <p:cNvPr id="13" name="Text 11"/>
          <p:cNvSpPr/>
          <p:nvPr/>
        </p:nvSpPr>
        <p:spPr>
          <a:xfrm>
            <a:off x="8179237" y="2557939"/>
            <a:ext cx="5901333" cy="251460"/>
          </a:xfrm>
          <a:prstGeom prst="rect">
            <a:avLst/>
          </a:prstGeom>
          <a:noFill/>
          <a:ln/>
        </p:spPr>
        <p:txBody>
          <a:bodyPr wrap="none" lIns="0" tIns="0" rIns="0" bIns="0" rtlCol="0" anchor="t"/>
          <a:lstStyle/>
          <a:p>
            <a:pPr marL="0" indent="0" algn="l">
              <a:lnSpc>
                <a:spcPts val="1950"/>
              </a:lnSpc>
              <a:buNone/>
            </a:pPr>
            <a:r>
              <a:rPr lang="en-US" sz="1200" dirty="0">
                <a:solidFill>
                  <a:srgbClr val="EEEFF5"/>
                </a:solidFill>
                <a:latin typeface="Montserrat" pitchFamily="34" charset="0"/>
                <a:ea typeface="Montserrat" pitchFamily="34" charset="-122"/>
                <a:cs typeface="Montserrat" pitchFamily="34" charset="-120"/>
              </a:rPr>
              <a:t>Designing a user-friendly interface and user experience for the app.</a:t>
            </a:r>
            <a:endParaRPr lang="en-US" sz="1200" dirty="0"/>
          </a:p>
        </p:txBody>
      </p:sp>
      <p:sp>
        <p:nvSpPr>
          <p:cNvPr id="14" name="Shape 12"/>
          <p:cNvSpPr/>
          <p:nvPr/>
        </p:nvSpPr>
        <p:spPr>
          <a:xfrm>
            <a:off x="6611541" y="3097173"/>
            <a:ext cx="549831" cy="22860"/>
          </a:xfrm>
          <a:prstGeom prst="roundRect">
            <a:avLst>
              <a:gd name="adj" fmla="val 618528"/>
            </a:avLst>
          </a:prstGeom>
          <a:solidFill>
            <a:srgbClr val="60646A"/>
          </a:solidFill>
          <a:ln/>
        </p:spPr>
      </p:sp>
      <p:sp>
        <p:nvSpPr>
          <p:cNvPr id="15" name="Shape 13"/>
          <p:cNvSpPr/>
          <p:nvPr/>
        </p:nvSpPr>
        <p:spPr>
          <a:xfrm>
            <a:off x="7138511" y="2931914"/>
            <a:ext cx="353378" cy="353378"/>
          </a:xfrm>
          <a:prstGeom prst="roundRect">
            <a:avLst>
              <a:gd name="adj" fmla="val 40013"/>
            </a:avLst>
          </a:prstGeom>
          <a:solidFill>
            <a:srgbClr val="282C32"/>
          </a:solidFill>
          <a:ln/>
          <a:effectLst>
            <a:outerShdw blurRad="38100" dist="19050" dir="13500000" algn="bl" rotWithShape="0">
              <a:srgbClr val="FFFFFF">
                <a:alpha val="10000"/>
              </a:srgbClr>
            </a:outerShdw>
          </a:effectLst>
        </p:spPr>
      </p:sp>
      <p:sp>
        <p:nvSpPr>
          <p:cNvPr id="16" name="Text 14"/>
          <p:cNvSpPr/>
          <p:nvPr/>
        </p:nvSpPr>
        <p:spPr>
          <a:xfrm>
            <a:off x="7248168" y="2984540"/>
            <a:ext cx="133945" cy="248007"/>
          </a:xfrm>
          <a:prstGeom prst="rect">
            <a:avLst/>
          </a:prstGeom>
          <a:noFill/>
          <a:ln/>
        </p:spPr>
        <p:txBody>
          <a:bodyPr wrap="none" lIns="0" tIns="0" rIns="0" bIns="0" rtlCol="0" anchor="t"/>
          <a:lstStyle/>
          <a:p>
            <a:pPr marL="0" indent="0" algn="ctr">
              <a:lnSpc>
                <a:spcPts val="1950"/>
              </a:lnSpc>
              <a:buNone/>
            </a:pPr>
            <a:r>
              <a:rPr lang="en-US" sz="1950" b="1" dirty="0">
                <a:solidFill>
                  <a:srgbClr val="EEEFF5"/>
                </a:solidFill>
                <a:latin typeface="Barlow" pitchFamily="34" charset="0"/>
                <a:ea typeface="Barlow" pitchFamily="34" charset="-122"/>
                <a:cs typeface="Barlow" pitchFamily="34" charset="-120"/>
              </a:rPr>
              <a:t>3</a:t>
            </a:r>
            <a:endParaRPr lang="en-US" sz="1950" dirty="0"/>
          </a:p>
        </p:txBody>
      </p:sp>
      <p:sp>
        <p:nvSpPr>
          <p:cNvPr id="17" name="Text 15"/>
          <p:cNvSpPr/>
          <p:nvPr/>
        </p:nvSpPr>
        <p:spPr>
          <a:xfrm>
            <a:off x="4384000" y="2912269"/>
            <a:ext cx="2067163" cy="258366"/>
          </a:xfrm>
          <a:prstGeom prst="rect">
            <a:avLst/>
          </a:prstGeom>
          <a:noFill/>
          <a:ln/>
        </p:spPr>
        <p:txBody>
          <a:bodyPr wrap="none" lIns="0" tIns="0" rIns="0" bIns="0" rtlCol="0" anchor="t"/>
          <a:lstStyle/>
          <a:p>
            <a:pPr marL="0" indent="0" algn="r">
              <a:lnSpc>
                <a:spcPts val="2000"/>
              </a:lnSpc>
              <a:buNone/>
            </a:pPr>
            <a:r>
              <a:rPr lang="en-US" sz="1600" b="1" dirty="0">
                <a:solidFill>
                  <a:srgbClr val="EEEFF5"/>
                </a:solidFill>
                <a:latin typeface="Barlow" pitchFamily="34" charset="0"/>
                <a:ea typeface="Barlow" pitchFamily="34" charset="-122"/>
                <a:cs typeface="Barlow" pitchFamily="34" charset="-120"/>
              </a:rPr>
              <a:t>Development</a:t>
            </a:r>
            <a:endParaRPr lang="en-US" sz="1600" dirty="0"/>
          </a:p>
        </p:txBody>
      </p:sp>
      <p:sp>
        <p:nvSpPr>
          <p:cNvPr id="18" name="Text 16"/>
          <p:cNvSpPr/>
          <p:nvPr/>
        </p:nvSpPr>
        <p:spPr>
          <a:xfrm>
            <a:off x="549831" y="3264813"/>
            <a:ext cx="5901333" cy="251460"/>
          </a:xfrm>
          <a:prstGeom prst="rect">
            <a:avLst/>
          </a:prstGeom>
          <a:noFill/>
          <a:ln/>
        </p:spPr>
        <p:txBody>
          <a:bodyPr wrap="none" lIns="0" tIns="0" rIns="0" bIns="0" rtlCol="0" anchor="t"/>
          <a:lstStyle/>
          <a:p>
            <a:pPr marL="0" indent="0" algn="r">
              <a:lnSpc>
                <a:spcPts val="1950"/>
              </a:lnSpc>
              <a:buNone/>
            </a:pPr>
            <a:r>
              <a:rPr lang="en-US" sz="1200" dirty="0">
                <a:solidFill>
                  <a:srgbClr val="EEEFF5"/>
                </a:solidFill>
                <a:latin typeface="Montserrat" pitchFamily="34" charset="0"/>
                <a:ea typeface="Montserrat" pitchFamily="34" charset="-122"/>
                <a:cs typeface="Montserrat" pitchFamily="34" charset="-120"/>
              </a:rPr>
              <a:t>Building the front-end and back-end functionality of the app.</a:t>
            </a:r>
            <a:endParaRPr lang="en-US" sz="1200" dirty="0"/>
          </a:p>
        </p:txBody>
      </p:sp>
      <p:sp>
        <p:nvSpPr>
          <p:cNvPr id="19" name="Shape 17"/>
          <p:cNvSpPr/>
          <p:nvPr/>
        </p:nvSpPr>
        <p:spPr>
          <a:xfrm>
            <a:off x="7469029" y="3804166"/>
            <a:ext cx="549831" cy="22860"/>
          </a:xfrm>
          <a:prstGeom prst="roundRect">
            <a:avLst>
              <a:gd name="adj" fmla="val 618528"/>
            </a:avLst>
          </a:prstGeom>
          <a:solidFill>
            <a:srgbClr val="60646A"/>
          </a:solidFill>
          <a:ln/>
        </p:spPr>
      </p:sp>
      <p:sp>
        <p:nvSpPr>
          <p:cNvPr id="20" name="Shape 18"/>
          <p:cNvSpPr/>
          <p:nvPr/>
        </p:nvSpPr>
        <p:spPr>
          <a:xfrm>
            <a:off x="7138511" y="3638907"/>
            <a:ext cx="353378" cy="353378"/>
          </a:xfrm>
          <a:prstGeom prst="roundRect">
            <a:avLst>
              <a:gd name="adj" fmla="val 40013"/>
            </a:avLst>
          </a:prstGeom>
          <a:solidFill>
            <a:srgbClr val="282C32"/>
          </a:solidFill>
          <a:ln/>
          <a:effectLst>
            <a:outerShdw blurRad="38100" dist="19050" dir="13500000" algn="bl" rotWithShape="0">
              <a:srgbClr val="FFFFFF">
                <a:alpha val="10000"/>
              </a:srgbClr>
            </a:outerShdw>
          </a:effectLst>
        </p:spPr>
      </p:sp>
      <p:sp>
        <p:nvSpPr>
          <p:cNvPr id="21" name="Text 19"/>
          <p:cNvSpPr/>
          <p:nvPr/>
        </p:nvSpPr>
        <p:spPr>
          <a:xfrm>
            <a:off x="7240072" y="3691533"/>
            <a:ext cx="150138" cy="248007"/>
          </a:xfrm>
          <a:prstGeom prst="rect">
            <a:avLst/>
          </a:prstGeom>
          <a:noFill/>
          <a:ln/>
        </p:spPr>
        <p:txBody>
          <a:bodyPr wrap="none" lIns="0" tIns="0" rIns="0" bIns="0" rtlCol="0" anchor="t"/>
          <a:lstStyle/>
          <a:p>
            <a:pPr marL="0" indent="0" algn="ctr">
              <a:lnSpc>
                <a:spcPts val="1950"/>
              </a:lnSpc>
              <a:buNone/>
            </a:pPr>
            <a:r>
              <a:rPr lang="en-US" sz="1950" b="1" dirty="0">
                <a:solidFill>
                  <a:srgbClr val="EEEFF5"/>
                </a:solidFill>
                <a:latin typeface="Barlow" pitchFamily="34" charset="0"/>
                <a:ea typeface="Barlow" pitchFamily="34" charset="-122"/>
                <a:cs typeface="Barlow" pitchFamily="34" charset="-120"/>
              </a:rPr>
              <a:t>4</a:t>
            </a:r>
            <a:endParaRPr lang="en-US" sz="1950" dirty="0"/>
          </a:p>
        </p:txBody>
      </p:sp>
      <p:sp>
        <p:nvSpPr>
          <p:cNvPr id="22" name="Text 20"/>
          <p:cNvSpPr/>
          <p:nvPr/>
        </p:nvSpPr>
        <p:spPr>
          <a:xfrm>
            <a:off x="8179237" y="3619262"/>
            <a:ext cx="2067163" cy="258366"/>
          </a:xfrm>
          <a:prstGeom prst="rect">
            <a:avLst/>
          </a:prstGeom>
          <a:noFill/>
          <a:ln/>
        </p:spPr>
        <p:txBody>
          <a:bodyPr wrap="none" lIns="0" tIns="0" rIns="0" bIns="0" rtlCol="0" anchor="t"/>
          <a:lstStyle/>
          <a:p>
            <a:pPr marL="0" indent="0" algn="l">
              <a:lnSpc>
                <a:spcPts val="2000"/>
              </a:lnSpc>
              <a:buNone/>
            </a:pPr>
            <a:r>
              <a:rPr lang="en-US" sz="1600" b="1" dirty="0">
                <a:solidFill>
                  <a:srgbClr val="EEEFF5"/>
                </a:solidFill>
                <a:latin typeface="Barlow" pitchFamily="34" charset="0"/>
                <a:ea typeface="Barlow" pitchFamily="34" charset="-122"/>
                <a:cs typeface="Barlow" pitchFamily="34" charset="-120"/>
              </a:rPr>
              <a:t>Testing</a:t>
            </a:r>
            <a:endParaRPr lang="en-US" sz="1600" dirty="0"/>
          </a:p>
        </p:txBody>
      </p:sp>
      <p:sp>
        <p:nvSpPr>
          <p:cNvPr id="23" name="Text 21"/>
          <p:cNvSpPr/>
          <p:nvPr/>
        </p:nvSpPr>
        <p:spPr>
          <a:xfrm>
            <a:off x="8179237" y="3971806"/>
            <a:ext cx="5901333" cy="251460"/>
          </a:xfrm>
          <a:prstGeom prst="rect">
            <a:avLst/>
          </a:prstGeom>
          <a:noFill/>
          <a:ln/>
        </p:spPr>
        <p:txBody>
          <a:bodyPr wrap="none" lIns="0" tIns="0" rIns="0" bIns="0" rtlCol="0" anchor="t"/>
          <a:lstStyle/>
          <a:p>
            <a:pPr marL="0" indent="0" algn="l">
              <a:lnSpc>
                <a:spcPts val="1950"/>
              </a:lnSpc>
              <a:buNone/>
            </a:pPr>
            <a:r>
              <a:rPr lang="en-US" sz="1200" dirty="0">
                <a:solidFill>
                  <a:srgbClr val="EEEFF5"/>
                </a:solidFill>
                <a:latin typeface="Montserrat" pitchFamily="34" charset="0"/>
                <a:ea typeface="Montserrat" pitchFamily="34" charset="-122"/>
                <a:cs typeface="Montserrat" pitchFamily="34" charset="-120"/>
              </a:rPr>
              <a:t>Rigorous testing to ensure the app's functionality and reliability.</a:t>
            </a:r>
            <a:endParaRPr lang="en-US" sz="1200" dirty="0"/>
          </a:p>
        </p:txBody>
      </p:sp>
      <p:sp>
        <p:nvSpPr>
          <p:cNvPr id="24" name="Shape 22"/>
          <p:cNvSpPr/>
          <p:nvPr/>
        </p:nvSpPr>
        <p:spPr>
          <a:xfrm>
            <a:off x="6611541" y="4511159"/>
            <a:ext cx="549831" cy="22860"/>
          </a:xfrm>
          <a:prstGeom prst="roundRect">
            <a:avLst>
              <a:gd name="adj" fmla="val 618528"/>
            </a:avLst>
          </a:prstGeom>
          <a:solidFill>
            <a:srgbClr val="60646A"/>
          </a:solidFill>
          <a:ln/>
        </p:spPr>
      </p:sp>
      <p:sp>
        <p:nvSpPr>
          <p:cNvPr id="25" name="Shape 23"/>
          <p:cNvSpPr/>
          <p:nvPr/>
        </p:nvSpPr>
        <p:spPr>
          <a:xfrm>
            <a:off x="7138511" y="4345900"/>
            <a:ext cx="353378" cy="353378"/>
          </a:xfrm>
          <a:prstGeom prst="roundRect">
            <a:avLst>
              <a:gd name="adj" fmla="val 40013"/>
            </a:avLst>
          </a:prstGeom>
          <a:solidFill>
            <a:srgbClr val="282C32"/>
          </a:solidFill>
          <a:ln/>
          <a:effectLst>
            <a:outerShdw blurRad="38100" dist="19050" dir="13500000" algn="bl" rotWithShape="0">
              <a:srgbClr val="FFFFFF">
                <a:alpha val="10000"/>
              </a:srgbClr>
            </a:outerShdw>
          </a:effectLst>
        </p:spPr>
      </p:sp>
      <p:sp>
        <p:nvSpPr>
          <p:cNvPr id="26" name="Text 24"/>
          <p:cNvSpPr/>
          <p:nvPr/>
        </p:nvSpPr>
        <p:spPr>
          <a:xfrm>
            <a:off x="7248287" y="4398526"/>
            <a:ext cx="133707" cy="248007"/>
          </a:xfrm>
          <a:prstGeom prst="rect">
            <a:avLst/>
          </a:prstGeom>
          <a:noFill/>
          <a:ln/>
        </p:spPr>
        <p:txBody>
          <a:bodyPr wrap="none" lIns="0" tIns="0" rIns="0" bIns="0" rtlCol="0" anchor="t"/>
          <a:lstStyle/>
          <a:p>
            <a:pPr marL="0" indent="0" algn="ctr">
              <a:lnSpc>
                <a:spcPts val="1950"/>
              </a:lnSpc>
              <a:buNone/>
            </a:pPr>
            <a:r>
              <a:rPr lang="en-US" sz="1950" b="1" dirty="0">
                <a:solidFill>
                  <a:srgbClr val="EEEFF5"/>
                </a:solidFill>
                <a:latin typeface="Barlow" pitchFamily="34" charset="0"/>
                <a:ea typeface="Barlow" pitchFamily="34" charset="-122"/>
                <a:cs typeface="Barlow" pitchFamily="34" charset="-120"/>
              </a:rPr>
              <a:t>5</a:t>
            </a:r>
            <a:endParaRPr lang="en-US" sz="1950" dirty="0"/>
          </a:p>
        </p:txBody>
      </p:sp>
      <p:sp>
        <p:nvSpPr>
          <p:cNvPr id="27" name="Text 25"/>
          <p:cNvSpPr/>
          <p:nvPr/>
        </p:nvSpPr>
        <p:spPr>
          <a:xfrm>
            <a:off x="4384000" y="4326255"/>
            <a:ext cx="2067163" cy="258366"/>
          </a:xfrm>
          <a:prstGeom prst="rect">
            <a:avLst/>
          </a:prstGeom>
          <a:noFill/>
          <a:ln/>
        </p:spPr>
        <p:txBody>
          <a:bodyPr wrap="none" lIns="0" tIns="0" rIns="0" bIns="0" rtlCol="0" anchor="t"/>
          <a:lstStyle/>
          <a:p>
            <a:pPr marL="0" indent="0" algn="r">
              <a:lnSpc>
                <a:spcPts val="2000"/>
              </a:lnSpc>
              <a:buNone/>
            </a:pPr>
            <a:r>
              <a:rPr lang="en-US" sz="1600" b="1" dirty="0">
                <a:solidFill>
                  <a:srgbClr val="EEEFF5"/>
                </a:solidFill>
                <a:latin typeface="Barlow" pitchFamily="34" charset="0"/>
                <a:ea typeface="Barlow" pitchFamily="34" charset="-122"/>
                <a:cs typeface="Barlow" pitchFamily="34" charset="-120"/>
              </a:rPr>
              <a:t>Deployment</a:t>
            </a:r>
            <a:endParaRPr lang="en-US" sz="1600" dirty="0"/>
          </a:p>
        </p:txBody>
      </p:sp>
      <p:sp>
        <p:nvSpPr>
          <p:cNvPr id="28" name="Text 26"/>
          <p:cNvSpPr/>
          <p:nvPr/>
        </p:nvSpPr>
        <p:spPr>
          <a:xfrm>
            <a:off x="549831" y="4678799"/>
            <a:ext cx="5901333" cy="251460"/>
          </a:xfrm>
          <a:prstGeom prst="rect">
            <a:avLst/>
          </a:prstGeom>
          <a:noFill/>
          <a:ln/>
        </p:spPr>
        <p:txBody>
          <a:bodyPr wrap="none" lIns="0" tIns="0" rIns="0" bIns="0" rtlCol="0" anchor="t"/>
          <a:lstStyle/>
          <a:p>
            <a:pPr marL="0" indent="0" algn="r">
              <a:lnSpc>
                <a:spcPts val="1950"/>
              </a:lnSpc>
              <a:buNone/>
            </a:pPr>
            <a:r>
              <a:rPr lang="en-US" sz="1200" dirty="0">
                <a:solidFill>
                  <a:srgbClr val="EEEFF5"/>
                </a:solidFill>
                <a:latin typeface="Montserrat" pitchFamily="34" charset="0"/>
                <a:ea typeface="Montserrat" pitchFamily="34" charset="-122"/>
                <a:cs typeface="Montserrat" pitchFamily="34" charset="-120"/>
              </a:rPr>
              <a:t>Making the app available for users.</a:t>
            </a:r>
            <a:endParaRPr lang="en-US" sz="1200" dirty="0"/>
          </a:p>
        </p:txBody>
      </p:sp>
      <p:pic>
        <p:nvPicPr>
          <p:cNvPr id="29" name="Image 0" descr="preencoded.png"/>
          <p:cNvPicPr>
            <a:picLocks noChangeAspect="1"/>
          </p:cNvPicPr>
          <p:nvPr/>
        </p:nvPicPr>
        <p:blipFill>
          <a:blip r:embed="rId3"/>
          <a:stretch>
            <a:fillRect/>
          </a:stretch>
        </p:blipFill>
        <p:spPr>
          <a:xfrm>
            <a:off x="608886" y="5106948"/>
            <a:ext cx="5842278" cy="3057406"/>
          </a:xfrm>
          <a:prstGeom prst="rect">
            <a:avLst/>
          </a:prstGeom>
        </p:spPr>
      </p:pic>
      <p:sp>
        <p:nvSpPr>
          <p:cNvPr id="30" name="TextBox 29">
            <a:extLst>
              <a:ext uri="{FF2B5EF4-FFF2-40B4-BE49-F238E27FC236}">
                <a16:creationId xmlns:a16="http://schemas.microsoft.com/office/drawing/2014/main" id="{2C541DD6-0F87-0F52-C25C-1200558B7011}"/>
              </a:ext>
            </a:extLst>
          </p:cNvPr>
          <p:cNvSpPr txBox="1"/>
          <p:nvPr/>
        </p:nvSpPr>
        <p:spPr>
          <a:xfrm>
            <a:off x="12639040" y="7497703"/>
            <a:ext cx="1899920" cy="646331"/>
          </a:xfrm>
          <a:prstGeom prst="rect">
            <a:avLst/>
          </a:prstGeom>
          <a:solidFill>
            <a:schemeClr val="tx1">
              <a:lumMod val="50000"/>
              <a:lumOff val="50000"/>
            </a:schemeClr>
          </a:solidFill>
        </p:spPr>
        <p:txBody>
          <a:bodyPr wrap="square" rtlCol="0">
            <a:spAutoFit/>
          </a:bodyPr>
          <a:lstStyle/>
          <a:p>
            <a:pPr algn="ctr"/>
            <a:r>
              <a:rPr lang="en-IN" i="1"/>
              <a:t>Prepared By Yash Tripathi &amp; Group</a:t>
            </a:r>
            <a:endParaRPr lang="en-IN" i="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729151"/>
            <a:ext cx="7223403"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Conclusion &amp; Key Takeaways</a:t>
            </a:r>
            <a:endParaRPr lang="en-US" sz="4450" dirty="0"/>
          </a:p>
        </p:txBody>
      </p:sp>
      <p:sp>
        <p:nvSpPr>
          <p:cNvPr id="4" name="Text 1"/>
          <p:cNvSpPr/>
          <p:nvPr/>
        </p:nvSpPr>
        <p:spPr>
          <a:xfrm>
            <a:off x="758309" y="3766780"/>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Effective disaster management is essential for protecting communities from the devastating impacts of natural disasters. Through technology and collaboration, we can enhance preparedness, response, and recovery efforts, building more resilient communities.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443</Words>
  <Application>Microsoft Office PowerPoint</Application>
  <PresentationFormat>Custom</PresentationFormat>
  <Paragraphs>83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Prajwal Gupta</cp:lastModifiedBy>
  <cp:revision>2</cp:revision>
  <dcterms:modified xsi:type="dcterms:W3CDTF">2024-09-28T04:12:40Z</dcterms:modified>
</cp:coreProperties>
</file>